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3E1F2-C5B3-44AF-9125-A57BD2AC98B8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DA069-C693-411B-8585-D65FE5999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54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82FF476-74D1-4CE0-9F34-D332D31BF0D7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6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2000" cy="3430587"/>
          </a:xfrm>
          <a:ln/>
        </p:spPr>
      </p:sp>
      <p:sp>
        <p:nvSpPr>
          <p:cNvPr id="65540" name="Notes Placeholder 2"/>
          <p:cNvSpPr>
            <a:spLocks noGrp="1"/>
          </p:cNvSpPr>
          <p:nvPr>
            <p:ph type="body" idx="1"/>
          </p:nvPr>
        </p:nvSpPr>
        <p:spPr/>
        <p:txBody>
          <a:bodyPr lIns="91427" tIns="45714" rIns="91427" bIns="45714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5541" name="Slide Number Placeholder 3"/>
          <p:cNvSpPr txBox="1">
            <a:spLocks noGrp="1"/>
          </p:cNvSpPr>
          <p:nvPr/>
        </p:nvSpPr>
        <p:spPr bwMode="auto">
          <a:xfrm>
            <a:off x="3885313" y="8685308"/>
            <a:ext cx="2971121" cy="457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 defTabSz="914407"/>
            <a:fld id="{F255985C-509B-4789-954F-1E42C372279D}" type="slidenum">
              <a:rPr lang="en-US" sz="1200">
                <a:latin typeface="Calibri" pitchFamily="34" charset="0"/>
              </a:rPr>
              <a:pPr algn="r" defTabSz="914407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1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64A1C4D-3C4D-472A-9156-92F078E74E3A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66563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66564" name="Rectangle 3"/>
          <p:cNvSpPr>
            <a:spLocks noGrp="1"/>
          </p:cNvSpPr>
          <p:nvPr>
            <p:ph type="body" idx="1"/>
          </p:nvPr>
        </p:nvSpPr>
        <p:spPr/>
        <p:txBody>
          <a:bodyPr lIns="91427" tIns="45714" rIns="91427" bIns="45714"/>
          <a:lstStyle/>
          <a:p>
            <a:pPr eaLnBrk="1" hangingPunct="1"/>
            <a:r>
              <a:rPr lang="en-US" dirty="0" smtClean="0"/>
              <a:t>Feedback is ongoing and cyclical. </a:t>
            </a:r>
          </a:p>
          <a:p>
            <a:pPr eaLnBrk="1" hangingPunct="1"/>
            <a:r>
              <a:rPr lang="en-US" dirty="0" smtClean="0"/>
              <a:t>It describes to the student where they are in comparison to where they need to be. It also provides a road map of how to get to the desired goal. Students should be able to see their own progress</a:t>
            </a:r>
          </a:p>
        </p:txBody>
      </p:sp>
    </p:spTree>
    <p:extLst>
      <p:ext uri="{BB962C8B-B14F-4D97-AF65-F5344CB8AC3E}">
        <p14:creationId xmlns:p14="http://schemas.microsoft.com/office/powerpoint/2010/main" val="3562729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10AE29D-B03C-489C-8B89-838B2191C4AC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6963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69636" name="Rectangle 3"/>
          <p:cNvSpPr>
            <a:spLocks noGrp="1"/>
          </p:cNvSpPr>
          <p:nvPr>
            <p:ph type="body" idx="1"/>
          </p:nvPr>
        </p:nvSpPr>
        <p:spPr/>
        <p:txBody>
          <a:bodyPr lIns="91427" tIns="45714" rIns="91427" bIns="45714"/>
          <a:lstStyle/>
          <a:p>
            <a:pPr eaLnBrk="1" hangingPunct="1"/>
            <a:r>
              <a:rPr lang="en-US" dirty="0" smtClean="0"/>
              <a:t>In front of you there are two writing pieces I want you to  evaluate the effectiveness of the feedback of both pieces Share what you find to be effective or ineffective about each. I’ll give you a few minutes to look over each.  SEE Feedback sheets for guidance.</a:t>
            </a:r>
          </a:p>
        </p:txBody>
      </p:sp>
    </p:spTree>
    <p:extLst>
      <p:ext uri="{BB962C8B-B14F-4D97-AF65-F5344CB8AC3E}">
        <p14:creationId xmlns:p14="http://schemas.microsoft.com/office/powerpoint/2010/main" val="410493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62479-B6F3-48E2-8DEF-CBDA2586C01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CC47-66EC-4746-A5E9-68514E79EC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hyperlink" Target="http://images.google.com/imgres?imgurl=http://static8.servers.fuel.tv/8/N2/0/0N/0NQ/0NQ.trans_extension_jpg_max_side_540.jpg&amp;imgrefurl=http://www.fuel.tv/dragoon_cook442/photos/view/17628&amp;usg=__ercuhEIBf07nFCMDcQ-tH-eB5I8=&amp;h=405&amp;w=540&amp;sz=19&amp;hl=en&amp;start=53&amp;sig2=rvFTDnh7gdeyex6JZVbUJQ&amp;tbnid=91O0uYLlc2mzZM:&amp;tbnh=99&amp;tbnw=132&amp;ei=cwGmScPBJ8qb-gax4sWnBg&amp;prev=/images?q=sleeping+in+class&amp;start=40&amp;gbv=2&amp;ndsp=20&amp;hl=en&amp;sa=N" TargetMode="External"/><Relationship Id="rId18" Type="http://schemas.openxmlformats.org/officeDocument/2006/relationships/image" Target="../media/image21.jpeg"/><Relationship Id="rId3" Type="http://schemas.openxmlformats.org/officeDocument/2006/relationships/hyperlink" Target="http://images.google.com/imgres?imgurl=http://www.cahperd.ca/eng/photos/kids_bored.jpg&amp;imgrefurl=http://www.cahperd.ca/eng/advocacy/issue_summary.cfm?ID=2&amp;usg=__pwPNm7H4IXFNV-nvlZ5r8VrCJvE=&amp;h=180&amp;w=180&amp;sz=12&amp;hl=en&amp;start=9&amp;tbnid=yMeG-Ne7QdDZVM:&amp;tbnh=101&amp;tbnw=101&amp;prev=/images?q=kids+bored+in+class&amp;gbv=2&amp;hl=en" TargetMode="External"/><Relationship Id="rId21" Type="http://schemas.openxmlformats.org/officeDocument/2006/relationships/image" Target="../media/image23.jpeg"/><Relationship Id="rId7" Type="http://schemas.openxmlformats.org/officeDocument/2006/relationships/hyperlink" Target="http://images.google.com/imgres?imgurl=http://2.bp.blogspot.com/_-IdT8igqN4s/Sd725teL4BI/AAAAAAAAE6Q/O9rveGVIF_U/s400/Photo-0169.jpg&amp;imgrefurl=http://suemeifyoucan.blogspot.com/2009/04/i-saw-mcd-menu-changed.html&amp;usg=__Yj5XAbOGHW4x_JEPTYDmOa9QMxM=&amp;h=320&amp;w=400&amp;sz=21&amp;hl=en&amp;start=3&amp;tbnid=lkXyCdFvP9qL-M:&amp;tbnh=99&amp;tbnw=124&amp;prev=/images?q=kids+sleeping+in+class&amp;gbv=2&amp;hl=en" TargetMode="External"/><Relationship Id="rId12" Type="http://schemas.openxmlformats.org/officeDocument/2006/relationships/image" Target="../media/image16.jpeg"/><Relationship Id="rId17" Type="http://schemas.openxmlformats.org/officeDocument/2006/relationships/image" Target="../media/image20.jpeg"/><Relationship Id="rId2" Type="http://schemas.openxmlformats.org/officeDocument/2006/relationships/image" Target="../media/image11.jpeg"/><Relationship Id="rId16" Type="http://schemas.openxmlformats.org/officeDocument/2006/relationships/image" Target="../media/image19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hyperlink" Target="http://images.google.com/imgres?imgurl=http://theauburner.com/images/girlsleeping.jpg&amp;imgrefurl=http://theauburner.com/ryan_timekillers.html&amp;usg=__FGKyH3yTAd-0zhnMkO56S9xA6DI=&amp;h=308&amp;w=411&amp;sz=29&amp;hl=en&amp;start=2&amp;sig2=a_g0Zjmq6P7LCpJTUr9GFQ&amp;tbnid=XldhW3crMch47M:&amp;tbnh=94&amp;tbnw=125&amp;ei=NgGmSb33KpKV-gaI38GTBg&amp;prev=/images?q=sleeping+in+class&amp;gbv=2&amp;hl=en" TargetMode="External"/><Relationship Id="rId5" Type="http://schemas.openxmlformats.org/officeDocument/2006/relationships/hyperlink" Target="http://images.google.com/imgres?imgurl=http://www.4tnz.com/files/asleepinclass.jpg&amp;imgrefurl=http://www.4tnz.com/content/my-sleepy-fart-startled-class&amp;usg=__Vu41KQeeevzXtoF39XrTxck9wSA=&amp;h=501&amp;w=385&amp;sz=36&amp;hl=en&amp;start=9&amp;tbnid=Q4WG-CZWuiFYCM:&amp;tbnh=130&amp;tbnw=100&amp;prev=/images?q=boring+teacher&amp;gbv=2&amp;hl=en&amp;sa=G" TargetMode="External"/><Relationship Id="rId15" Type="http://schemas.openxmlformats.org/officeDocument/2006/relationships/image" Target="../media/image18.jpeg"/><Relationship Id="rId10" Type="http://schemas.openxmlformats.org/officeDocument/2006/relationships/image" Target="../media/image15.jpeg"/><Relationship Id="rId19" Type="http://schemas.openxmlformats.org/officeDocument/2006/relationships/hyperlink" Target="http://images.google.com/imgres?imgurl=http://www.wmin.ac.uk/mad/images/students-working-together.jpg&amp;imgrefurl=http://www.wmin.ac.uk/mad/page-1372&amp;usg=__KyycP4yDh8RdXVuyObvZ1yDp7DU=&amp;h=402&amp;w=400&amp;sz=64&amp;hl=en&amp;start=2&amp;tbnid=gzXBo0Pl3f3djM:&amp;tbnh=124&amp;tbnw=123&amp;prev=/images?q=students+w3orking+together&amp;gbv=2&amp;hl=en" TargetMode="External"/><Relationship Id="rId4" Type="http://schemas.openxmlformats.org/officeDocument/2006/relationships/image" Target="../media/image12.jpeg"/><Relationship Id="rId9" Type="http://schemas.openxmlformats.org/officeDocument/2006/relationships/hyperlink" Target="http://images.google.com/imgres?imgurl=http://1.bp.blogspot.com/_TofZhGdBCYU/SLQ61B0KCWI/AAAAAAAAARs/p3QEqQwiiAs/s320/StressedKid300.jpg&amp;imgrefurl=http://alexwqz.blogspot.com/2008/08/overwhelming-force-of-mind.html&amp;usg=__wbeUg38gfEIFTYn4eF92-cT6wKg=&amp;h=318&amp;w=300&amp;sz=23&amp;hl=en&amp;start=18&amp;sig2=MY-J-XeeITnbhT3SvsGJ1Q&amp;tbnid=MLHRJKyKRIoIlM:&amp;tbnh=118&amp;tbnw=111&amp;ei=NAKmSbGOKpXN-QaY8vSgBg&amp;prev=/images?q=stressed+out&amp;gbv=2&amp;hl=en" TargetMode="External"/><Relationship Id="rId14" Type="http://schemas.openxmlformats.org/officeDocument/2006/relationships/image" Target="../media/image17.jpeg"/><Relationship Id="rId2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to.dadeschools.net/ETO%20Documents%20for%20Website/2013-2014%20Curriculum%20Page%20Images/For%20Web%20Site%20Science/Professional%20Development%20Resources/Corrective%20Feedback/What%20is%20your%20definition%20of%20%20descriptive%20feedback.pptx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hatsrightineducation.com/2012/01/30/why-teachers-should-provide-descriptive-feedback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amsinstructionaltraining.wikispaces.com/file/view/Using+descriptive+feedback+to+inform+student+learning.pdf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1"/>
          <p:cNvSpPr>
            <a:spLocks noGrp="1"/>
          </p:cNvSpPr>
          <p:nvPr>
            <p:ph type="title" idx="4294967295"/>
          </p:nvPr>
        </p:nvSpPr>
        <p:spPr>
          <a:xfrm>
            <a:off x="0" y="2438400"/>
            <a:ext cx="9144000" cy="1112838"/>
          </a:xfrm>
        </p:spPr>
        <p:txBody>
          <a:bodyPr rtlCol="0"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dirty="0" smtClean="0"/>
              <a:t> What is your definition of   descriptive feedback?</a:t>
            </a:r>
            <a:r>
              <a:rPr lang="en-US" dirty="0" smtClean="0"/>
              <a:t>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1295400" y="12192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en-US" sz="4000" dirty="0">
              <a:latin typeface="Georgia" pitchFamily="18" charset="0"/>
            </a:endParaRPr>
          </a:p>
        </p:txBody>
      </p:sp>
      <p:pic>
        <p:nvPicPr>
          <p:cNvPr id="25604" name="Picture 2" descr="PDCA Cycle"/>
          <p:cNvPicPr>
            <a:picLocks noChangeAspect="1" noChangeArrowheads="1"/>
          </p:cNvPicPr>
          <p:nvPr/>
        </p:nvPicPr>
        <p:blipFill>
          <a:blip r:embed="rId3" cstate="print"/>
          <a:srcRect l="55338" t="61905" r="16347"/>
          <a:stretch>
            <a:fillRect/>
          </a:stretch>
        </p:blipFill>
        <p:spPr bwMode="auto">
          <a:xfrm>
            <a:off x="6400800" y="4267200"/>
            <a:ext cx="24384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17" descr="PDCA Cycle"/>
          <p:cNvPicPr>
            <a:picLocks noChangeAspect="1" noChangeArrowheads="1"/>
          </p:cNvPicPr>
          <p:nvPr/>
        </p:nvPicPr>
        <p:blipFill>
          <a:blip r:embed="rId3" cstate="print"/>
          <a:srcRect t="8530"/>
          <a:stretch>
            <a:fillRect/>
          </a:stretch>
        </p:blipFill>
        <p:spPr bwMode="auto">
          <a:xfrm>
            <a:off x="685800" y="762000"/>
            <a:ext cx="224155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305800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	Which group of students has been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	motivated for success?</a:t>
            </a:r>
          </a:p>
        </p:txBody>
      </p:sp>
      <p:pic>
        <p:nvPicPr>
          <p:cNvPr id="4" name="Picture 12" descr="100_146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23802" b="8826"/>
          <a:stretch>
            <a:fillRect/>
          </a:stretch>
        </p:blipFill>
        <p:spPr>
          <a:xfrm>
            <a:off x="228600" y="1752600"/>
            <a:ext cx="2259419" cy="1524000"/>
          </a:xfrm>
          <a:solidFill>
            <a:srgbClr val="FFFFFF">
              <a:shade val="85000"/>
            </a:srgbClr>
          </a:solidFill>
          <a:ln w="190500" cap="rnd"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http://tbn2.google.com/images?q=tbn:yMeG-Ne7QdDZVM:http://www.cahperd.ca/eng/photos/kids_bored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1910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tbn2.google.com/images?q=tbn:Q4WG-CZWuiFYCM:http://www.4tnz.com/files/asleepinclass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1752600"/>
            <a:ext cx="16002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tbn2.google.com/images?q=tbn:lkXyCdFvP9qL-M:http://2.bp.blogspot.com/_-IdT8igqN4s/Sd725teL4BI/AAAAAAAAE6Q/O9rveGVIF_U/s400/Photo-0169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3733800"/>
            <a:ext cx="20574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391400" y="152400"/>
            <a:ext cx="1447800" cy="990600"/>
          </a:xfrm>
          <a:prstGeom prst="rect">
            <a:avLst/>
          </a:prstGeom>
          <a:solidFill>
            <a:srgbClr val="FF3F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chemeClr val="tx1"/>
                </a:solidFill>
              </a:rPr>
              <a:t>OR</a:t>
            </a:r>
          </a:p>
        </p:txBody>
      </p:sp>
      <p:pic>
        <p:nvPicPr>
          <p:cNvPr id="10" name="Picture 10" descr="http://tbn1.google.com/images?q=tbn:MLHRJKyKRIoIlM:http://1.bp.blogspot.com/_TofZhGdBCYU/SLQ61B0KCWI/AAAAAAAAARs/p3QEqQwiiAs/s320/StressedKid300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3657600"/>
            <a:ext cx="1791992" cy="190500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11" name="Picture 6" descr="http://tbn1.google.com/images?q=tbn:XldhW3crMch47M:http://theauburner.com/images/girlsleeping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4600" y="4495800"/>
            <a:ext cx="21336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http://tbn0.google.com/images?q=tbn:91O0uYLlc2mzZM:http://static8.servers.fuel.tv/8/N2/0/0N/0NQ/0NQ.trans_extension_jpg_max_side_540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00600" y="1752600"/>
            <a:ext cx="2438400" cy="16002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33522" name="Picture 18" descr="http://www.zunesphere.com/wp-content/ftpimages/04029b4b84e9_1A6B/zunesintheclassroom.jpg"/>
          <p:cNvPicPr>
            <a:picLocks noChangeAspect="1" noChangeArrowheads="1"/>
          </p:cNvPicPr>
          <p:nvPr/>
        </p:nvPicPr>
        <p:blipFill>
          <a:blip r:embed="rId15" cstate="print"/>
          <a:srcRect t="19354" r="36000"/>
          <a:stretch>
            <a:fillRect/>
          </a:stretch>
        </p:blipFill>
        <p:spPr bwMode="auto">
          <a:xfrm>
            <a:off x="2667000" y="2057400"/>
            <a:ext cx="182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0" y="1676400"/>
            <a:ext cx="9144000" cy="5181600"/>
            <a:chOff x="0" y="6324600"/>
            <a:chExt cx="9144000" cy="5638800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0" y="6324600"/>
              <a:ext cx="9144000" cy="5638800"/>
              <a:chOff x="0" y="1219200"/>
              <a:chExt cx="9144000" cy="56388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0" y="1219200"/>
                <a:ext cx="9144000" cy="56388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>
                  <a:ln w="44450" cmpd="thinThick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a:endParaRPr>
              </a:p>
            </p:txBody>
          </p:sp>
          <p:pic>
            <p:nvPicPr>
              <p:cNvPr id="37904" name="Picture 8" descr="http://photos.pennlive.com/photos/patriot-news/d759322ab94eebe35847589235925cc0.jp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850396" y="1828801"/>
                <a:ext cx="2741154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05" name="Picture 10" descr="http://www.hershey.k12.pa.us/56037083085110/lib/56037083085110/crime_scene_ice_cube.jpg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09600" y="2057400"/>
                <a:ext cx="2133600" cy="16008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06" name="Picture 12" descr="http://www.cpsd.us/element/king/pics/china/ScienceClass.jp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457200" y="4714875"/>
                <a:ext cx="21336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07" name="Picture 14" descr="http://tbn1.google.com/images?q=tbn:gzXBo0Pl3f3djM:http://www.wmin.ac.uk/mad/images/students-working-together.jpg">
                <a:hlinkClick r:id="rId19"/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3429000" y="1524000"/>
                <a:ext cx="1828800" cy="1843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08" name="Picture 16" descr="http://sunsite.utk.edu/cpc/youth/Students%20Writing.jpg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 l="24896" t="6645"/>
              <a:stretch>
                <a:fillRect/>
              </a:stretch>
            </p:blipFill>
            <p:spPr bwMode="auto">
              <a:xfrm>
                <a:off x="6400800" y="4419600"/>
                <a:ext cx="2298700" cy="21412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7902" name="Picture 20" descr="http://www.newhopeacademy.org/pictures/H-class1L.JPG"/>
            <p:cNvPicPr>
              <a:picLocks noChangeAspect="1" noChangeArrowheads="1"/>
            </p:cNvPicPr>
            <p:nvPr/>
          </p:nvPicPr>
          <p:blipFill>
            <a:blip r:embed="rId22" cstate="print"/>
            <a:srcRect l="36446" t="12540"/>
            <a:stretch>
              <a:fillRect/>
            </a:stretch>
          </p:blipFill>
          <p:spPr bwMode="auto">
            <a:xfrm>
              <a:off x="3048000" y="8915400"/>
              <a:ext cx="2657475" cy="2657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3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3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914400"/>
            <a:ext cx="9144000" cy="1676400"/>
          </a:xfrm>
        </p:spPr>
        <p:txBody>
          <a:bodyPr>
            <a:normAutofit fontScale="92500" lnSpcReduction="10000"/>
          </a:bodyPr>
          <a:lstStyle/>
          <a:p>
            <a:pPr marL="273050" indent="-273050" algn="ctr" eaLnBrk="1" hangingPunct="1">
              <a:buFontTx/>
              <a:buNone/>
            </a:pPr>
            <a:r>
              <a:rPr lang="en-US" sz="4100" dirty="0" smtClean="0"/>
              <a:t>So, how can we give descriptive feedback that is </a:t>
            </a:r>
            <a:r>
              <a:rPr lang="en-US" sz="4100" i="1" dirty="0" smtClean="0"/>
              <a:t>informational </a:t>
            </a:r>
            <a:r>
              <a:rPr lang="en-US" sz="4100" dirty="0" smtClean="0"/>
              <a:t>as well as </a:t>
            </a:r>
            <a:r>
              <a:rPr lang="en-US" sz="4100" i="1" dirty="0" smtClean="0"/>
              <a:t>motivational</a:t>
            </a:r>
            <a:r>
              <a:rPr lang="en-US" sz="4100" dirty="0" smtClean="0"/>
              <a:t>?</a:t>
            </a:r>
          </a:p>
        </p:txBody>
      </p:sp>
      <p:pic>
        <p:nvPicPr>
          <p:cNvPr id="39939" name="Picture 4" descr="MPj043950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28019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9144000" cy="914400"/>
          </a:xfrm>
        </p:spPr>
        <p:txBody>
          <a:bodyPr lIns="0" rIns="0" bIns="0"/>
          <a:lstStyle/>
          <a:p>
            <a:pPr algn="ctr" eaLnBrk="1" hangingPunct="1"/>
            <a:r>
              <a:rPr lang="en-US" dirty="0" smtClean="0"/>
              <a:t>Descriptive Feedback Strategies</a:t>
            </a:r>
          </a:p>
        </p:txBody>
      </p:sp>
      <p:pic>
        <p:nvPicPr>
          <p:cNvPr id="40963" name="Picture 7" descr="MPj043954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38400"/>
            <a:ext cx="49530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85800"/>
            <a:ext cx="4953000" cy="1447800"/>
          </a:xfrm>
        </p:spPr>
        <p:txBody>
          <a:bodyPr lIns="0" rIns="0" bIns="0"/>
          <a:lstStyle/>
          <a:p>
            <a:pPr eaLnBrk="1" hangingPunct="1"/>
            <a:r>
              <a:rPr lang="en-US" sz="3600" dirty="0" smtClean="0"/>
              <a:t>Descriptive Feedback </a:t>
            </a:r>
            <a:br>
              <a:rPr lang="en-US" sz="3600" dirty="0" smtClean="0"/>
            </a:br>
            <a:r>
              <a:rPr lang="en-US" sz="3600" dirty="0" smtClean="0"/>
              <a:t>Strategy #1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743200"/>
            <a:ext cx="9144000" cy="426720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dirty="0" smtClean="0"/>
              <a:t>    Model </a:t>
            </a:r>
            <a:r>
              <a:rPr lang="en-US" b="1" i="1" dirty="0" smtClean="0"/>
              <a:t>both giving and using </a:t>
            </a:r>
            <a:r>
              <a:rPr lang="en-US" b="1" dirty="0" smtClean="0"/>
              <a:t>feedback:</a:t>
            </a:r>
          </a:p>
          <a:p>
            <a:pPr marL="273050" indent="-273050" eaLnBrk="1" hangingPunct="1">
              <a:lnSpc>
                <a:spcPct val="80000"/>
              </a:lnSpc>
              <a:buFont typeface="Arial" charset="0"/>
              <a:buNone/>
            </a:pPr>
            <a:endParaRPr lang="en-US" sz="800" b="1" dirty="0" smtClean="0"/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sz="2800" dirty="0" smtClean="0"/>
              <a:t>Use think-aloud activities so students see how revisions are made and why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None/>
            </a:pPr>
            <a:endParaRPr lang="en-US" sz="1200" dirty="0" smtClean="0"/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sz="2800" dirty="0" smtClean="0"/>
              <a:t>Create a classroom environment where feedback is expected and “mistakes” are recognized as opportunities for learning</a:t>
            </a:r>
          </a:p>
          <a:p>
            <a:pPr marL="639763" lvl="1" indent="-246063"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sz="2800" b="1" u="sng" dirty="0" smtClean="0"/>
              <a:t>Provide feedback PRIOR to providing the grade</a:t>
            </a:r>
          </a:p>
        </p:txBody>
      </p:sp>
      <p:pic>
        <p:nvPicPr>
          <p:cNvPr id="41988" name="Picture 4" descr="MPj043956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81000"/>
            <a:ext cx="2967038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85800"/>
            <a:ext cx="7772400" cy="1219200"/>
          </a:xfrm>
        </p:spPr>
        <p:txBody>
          <a:bodyPr lIns="0" rIns="0" bIns="0">
            <a:normAutofit/>
          </a:bodyPr>
          <a:lstStyle/>
          <a:p>
            <a:pPr eaLnBrk="1" hangingPunct="1"/>
            <a:r>
              <a:rPr lang="en-US" sz="3600" dirty="0" smtClean="0"/>
              <a:t>Descriptive Feedback </a:t>
            </a:r>
            <a:br>
              <a:rPr lang="en-US" sz="3600" dirty="0" smtClean="0"/>
            </a:br>
            <a:r>
              <a:rPr lang="en-US" sz="3600" dirty="0" smtClean="0"/>
              <a:t>Strategy #2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2133600"/>
            <a:ext cx="8382000" cy="4419600"/>
          </a:xfrm>
        </p:spPr>
        <p:txBody>
          <a:bodyPr>
            <a:normAutofit lnSpcReduction="10000"/>
          </a:bodyPr>
          <a:lstStyle/>
          <a:p>
            <a:pPr marL="273050" indent="-273050"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dirty="0" smtClean="0"/>
              <a:t>	Be clear about the learning target and the criteria for good work:</a:t>
            </a:r>
            <a:endParaRPr lang="en-US" dirty="0" smtClean="0"/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Use assignments with obvious value and interest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Explain to the student why an assignment is given; set a relevant purpose for the work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Make directions clear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Utilize </a:t>
            </a:r>
            <a:r>
              <a:rPr lang="en-US" b="1" u="sng" dirty="0" smtClean="0"/>
              <a:t>student friendly rubrics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Have students develop their own rubrics or translate yours into student friendly language if appropriate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Design lessons that incorporate using the rubrics as students work</a:t>
            </a:r>
          </a:p>
        </p:txBody>
      </p:sp>
      <p:pic>
        <p:nvPicPr>
          <p:cNvPr id="43012" name="Picture 6" descr="MCj043707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334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990600"/>
            <a:ext cx="5334000" cy="1219200"/>
          </a:xfrm>
        </p:spPr>
        <p:txBody>
          <a:bodyPr lIns="0" rIns="0" bIns="0">
            <a:normAutofit/>
          </a:bodyPr>
          <a:lstStyle/>
          <a:p>
            <a:pPr eaLnBrk="1" hangingPunct="1"/>
            <a:r>
              <a:rPr lang="en-US" sz="3600" dirty="0" smtClean="0"/>
              <a:t> Descriptive Feedback</a:t>
            </a:r>
            <a:br>
              <a:rPr lang="en-US" sz="3600" dirty="0" smtClean="0"/>
            </a:br>
            <a:r>
              <a:rPr lang="en-US" sz="3600" dirty="0" smtClean="0"/>
              <a:t> Strategy #3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" y="2743200"/>
            <a:ext cx="8610600" cy="3657600"/>
          </a:xfrm>
        </p:spPr>
        <p:txBody>
          <a:bodyPr>
            <a:normAutofit lnSpcReduction="10000"/>
          </a:bodyPr>
          <a:lstStyle/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dirty="0" smtClean="0"/>
              <a:t>	Teach students self and peer assessment skills. </a:t>
            </a:r>
          </a:p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dirty="0" smtClean="0"/>
              <a:t>   This will:</a:t>
            </a:r>
          </a:p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endParaRPr lang="en-US" sz="800" b="1" dirty="0" smtClean="0"/>
          </a:p>
          <a:p>
            <a:pPr marL="639763" lvl="1" indent="-246063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Teach students where feedback comes from</a:t>
            </a:r>
          </a:p>
          <a:p>
            <a:pPr marL="639763" lvl="1" indent="-246063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Increase students’ interest in feedback by helping them to ‘own’ it and track it themselves</a:t>
            </a:r>
          </a:p>
          <a:p>
            <a:pPr marL="639763" lvl="1" indent="-246063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Answer students’ own questions</a:t>
            </a:r>
          </a:p>
          <a:p>
            <a:pPr marL="639763" lvl="1" indent="-246063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Develop self-regulation skills, necessary for using any feedback</a:t>
            </a:r>
          </a:p>
          <a:p>
            <a:pPr marL="273050" indent="-273050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44036" name="Picture 10" descr="MPj04393640000[1]"/>
          <p:cNvPicPr>
            <a:picLocks noChangeAspect="1" noChangeArrowheads="1"/>
          </p:cNvPicPr>
          <p:nvPr/>
        </p:nvPicPr>
        <p:blipFill>
          <a:blip r:embed="rId2" cstate="print"/>
          <a:srcRect l="11429" t="19258" r="4286"/>
          <a:stretch>
            <a:fillRect/>
          </a:stretch>
        </p:blipFill>
        <p:spPr bwMode="auto">
          <a:xfrm>
            <a:off x="5486400" y="838200"/>
            <a:ext cx="2971800" cy="1900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0"/>
            <a:ext cx="8610600" cy="1066800"/>
          </a:xfrm>
        </p:spPr>
        <p:txBody>
          <a:bodyPr lIns="0" rIns="0" bIns="0">
            <a:normAutofit fontScale="90000"/>
          </a:bodyPr>
          <a:lstStyle/>
          <a:p>
            <a:pPr eaLnBrk="1" hangingPunct="1"/>
            <a:r>
              <a:rPr lang="en-US" sz="3200" b="1" dirty="0" smtClean="0"/>
              <a:t>		</a:t>
            </a:r>
            <a:br>
              <a:rPr lang="en-US" sz="3200" b="1" dirty="0" smtClean="0"/>
            </a:br>
            <a:r>
              <a:rPr lang="en-US" sz="3200" dirty="0" smtClean="0"/>
              <a:t>Students can use tools to help determine and track their own data and feedback.</a:t>
            </a:r>
          </a:p>
        </p:txBody>
      </p:sp>
      <p:pic>
        <p:nvPicPr>
          <p:cNvPr id="6656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401503"/>
            <a:ext cx="4800600" cy="4191000"/>
          </a:xfrm>
          <a:solidFill>
            <a:srgbClr val="FFFF99"/>
          </a:solidFill>
          <a:ln w="28575">
            <a:solidFill>
              <a:schemeClr val="tx1"/>
            </a:solidFill>
          </a:ln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9522" y="2057400"/>
            <a:ext cx="3862387" cy="4724400"/>
          </a:xfrm>
          <a:prstGeom prst="rect">
            <a:avLst/>
          </a:prstGeom>
          <a:solidFill>
            <a:srgbClr val="F5F95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143000"/>
            <a:ext cx="7848600" cy="1112838"/>
          </a:xfrm>
        </p:spPr>
        <p:txBody>
          <a:bodyPr lIns="0" rIns="0" bIns="0" rtlCol="0"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Descriptive Feedback</a:t>
            </a:r>
            <a:br>
              <a:rPr lang="en-US" sz="3600" dirty="0" smtClean="0"/>
            </a:br>
            <a:r>
              <a:rPr lang="en-US" sz="3600" dirty="0" smtClean="0"/>
              <a:t>Strategy #4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048000"/>
            <a:ext cx="9144000" cy="3657600"/>
          </a:xfrm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dirty="0" smtClean="0"/>
              <a:t>	Design lessons in which students use feedback on previous work to produce better work:</a:t>
            </a:r>
          </a:p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endParaRPr lang="en-US" sz="800" dirty="0" smtClean="0"/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Provide opportunities to </a:t>
            </a:r>
            <a:r>
              <a:rPr lang="en-US" b="1" dirty="0" smtClean="0"/>
              <a:t>redo assignments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Give new but similar assignments for the same learning targets</a:t>
            </a:r>
          </a:p>
          <a:p>
            <a:pPr marL="639763" lvl="1" indent="-246063" eaLnBrk="1" hangingPunct="1">
              <a:lnSpc>
                <a:spcPct val="80000"/>
              </a:lnSpc>
              <a:buFontTx/>
              <a:buChar char="•"/>
            </a:pPr>
            <a:r>
              <a:rPr lang="en-US" dirty="0" smtClean="0"/>
              <a:t>Give opportunities for students to make the connections between the feedback they received and the improvement of their work</a:t>
            </a:r>
          </a:p>
          <a:p>
            <a:pPr marL="273050" indent="-273050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</p:txBody>
      </p:sp>
      <p:pic>
        <p:nvPicPr>
          <p:cNvPr id="46084" name="Picture 10" descr="MPj043049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914400"/>
            <a:ext cx="20574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762000"/>
            <a:ext cx="8001000" cy="1066800"/>
          </a:xfrm>
        </p:spPr>
        <p:txBody>
          <a:bodyPr lIns="0" rIns="0" bIns="0" rtlCol="0"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How will you know if your feedback was effective?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" y="1905000"/>
            <a:ext cx="4648200" cy="4525963"/>
          </a:xfrm>
        </p:spPr>
        <p:txBody>
          <a:bodyPr/>
          <a:lstStyle/>
          <a:p>
            <a:pPr marL="273050" indent="-273050" eaLnBrk="1" hangingPunct="1"/>
            <a:r>
              <a:rPr lang="en-US" sz="2400" dirty="0" smtClean="0"/>
              <a:t>Your students </a:t>
            </a:r>
            <a:r>
              <a:rPr lang="en-US" sz="2400" i="1" u="sng" dirty="0" smtClean="0"/>
              <a:t>learn</a:t>
            </a:r>
            <a:r>
              <a:rPr lang="en-US" sz="2400" dirty="0" smtClean="0"/>
              <a:t>; their work improves.</a:t>
            </a:r>
          </a:p>
          <a:p>
            <a:pPr marL="273050" indent="-273050" eaLnBrk="1" hangingPunct="1"/>
            <a:r>
              <a:rPr lang="en-US" sz="2400" dirty="0" smtClean="0"/>
              <a:t>Your students become more </a:t>
            </a:r>
            <a:r>
              <a:rPr lang="en-US" sz="2400" i="1" u="sng" dirty="0" smtClean="0"/>
              <a:t>motivated</a:t>
            </a:r>
            <a:r>
              <a:rPr lang="en-US" sz="2400" dirty="0" smtClean="0"/>
              <a:t>; they believe they can learn, want to learn and take more control over their own learning.</a:t>
            </a:r>
          </a:p>
          <a:p>
            <a:pPr marL="273050" indent="-273050" eaLnBrk="1" hangingPunct="1"/>
            <a:r>
              <a:rPr lang="en-US" sz="2400" dirty="0" smtClean="0"/>
              <a:t>Your classroom becomes a place where </a:t>
            </a:r>
            <a:r>
              <a:rPr lang="en-US" sz="2400" i="1" u="sng" dirty="0" smtClean="0"/>
              <a:t>feedback is valued</a:t>
            </a:r>
            <a:r>
              <a:rPr lang="en-US" sz="2400" dirty="0" smtClean="0"/>
              <a:t> and viewed as productive.</a:t>
            </a:r>
          </a:p>
        </p:txBody>
      </p:sp>
      <p:pic>
        <p:nvPicPr>
          <p:cNvPr id="48132" name="Picture 4" descr="MPj04393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590800"/>
            <a:ext cx="354965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381000"/>
            <a:ext cx="8001000" cy="1112838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Descriptive Feedback Starter Stems</a:t>
            </a:r>
          </a:p>
        </p:txBody>
      </p:sp>
      <p:pic>
        <p:nvPicPr>
          <p:cNvPr id="49155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l="23247" t="37195" r="20998" b="38394"/>
          <a:stretch>
            <a:fillRect/>
          </a:stretch>
        </p:blipFill>
        <p:spPr>
          <a:xfrm>
            <a:off x="228600" y="2057400"/>
            <a:ext cx="8458200" cy="27432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152400" y="609600"/>
            <a:ext cx="8153400" cy="990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 </a:t>
            </a:r>
            <a:r>
              <a:rPr lang="en-US" sz="4400" dirty="0" smtClean="0"/>
              <a:t>What is descriptive feedback?</a:t>
            </a:r>
            <a:r>
              <a:rPr lang="en-US" sz="3600" dirty="0" smtClean="0"/>
              <a:t> </a:t>
            </a:r>
          </a:p>
        </p:txBody>
      </p:sp>
      <p:sp>
        <p:nvSpPr>
          <p:cNvPr id="28774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038600" y="1905000"/>
            <a:ext cx="51054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/>
              <a:t>Feedback…..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Focuses on </a:t>
            </a:r>
            <a:r>
              <a:rPr lang="en-US" sz="2400" b="1" i="1" dirty="0" smtClean="0"/>
              <a:t>providing information</a:t>
            </a:r>
            <a:r>
              <a:rPr lang="en-US" sz="2400" dirty="0" smtClean="0"/>
              <a:t> to the student with the </a:t>
            </a:r>
            <a:r>
              <a:rPr lang="en-US" sz="2400" b="1" i="1" dirty="0" smtClean="0"/>
              <a:t>goal of improving</a:t>
            </a:r>
            <a:r>
              <a:rPr lang="en-US" sz="2400" dirty="0" smtClean="0"/>
              <a:t> what is being addressed.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Allows the student to adjust and </a:t>
            </a:r>
            <a:r>
              <a:rPr lang="en-US" sz="2400" b="1" i="1" dirty="0" smtClean="0"/>
              <a:t>revise</a:t>
            </a:r>
            <a:r>
              <a:rPr lang="en-US" sz="2400" dirty="0" smtClean="0"/>
              <a:t> their thinking.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It is conversational, less formal and is </a:t>
            </a:r>
            <a:r>
              <a:rPr lang="en-US" sz="2400" b="1" i="1" dirty="0" smtClean="0"/>
              <a:t>not judgmental or evaluative.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pic>
        <p:nvPicPr>
          <p:cNvPr id="26628" name="Picture 4" descr="MPj0399886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438400"/>
            <a:ext cx="3733800" cy="255746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7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1" y="2773681"/>
            <a:ext cx="75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PowerPoint from Miami –</a:t>
            </a:r>
            <a:r>
              <a:rPr lang="en-US" smtClean="0"/>
              <a:t>Dade Schools: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eto.dadeschools.net/ETO%20Documents%20for%20Website/2013-2014%20Curriculum%20Page%20Images/For%20Web%20Site%20Science/Professional%20Development%20Resources/Corrective%20Feedback/What%20is%20your%20definition%20of%20%20descriptive%20feedback.pptx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</a:t>
            </a:r>
            <a:r>
              <a:rPr lang="en-US" dirty="0" smtClean="0"/>
              <a:t>dited by Ginger Y. McKinney for EDU 310 Technology in Education</a:t>
            </a:r>
          </a:p>
          <a:p>
            <a:r>
              <a:rPr lang="en-US" dirty="0" smtClean="0"/>
              <a:t>North Carolina Wesleyan College  Summer 1 (2015)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066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Article about descriptive feedback.</a:t>
            </a:r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://whatsrightineducation.com/2012/01/30/why-teachers-should-provide-descriptive-feedback/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4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7" y="0"/>
            <a:ext cx="8951986" cy="624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6400800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https://pamsinstructionaltraining.wikispaces.com/file/view/Using+descriptive+feedback+to+inform+student+learning.pdf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34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>
          <a:xfrm>
            <a:off x="0" y="685800"/>
            <a:ext cx="9144000" cy="914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          How can we provide </a:t>
            </a:r>
            <a:r>
              <a:rPr lang="en-US" sz="2800" b="1" dirty="0" smtClean="0"/>
              <a:t>assessment experiences </a:t>
            </a:r>
            <a:r>
              <a:rPr lang="en-US" sz="2800" dirty="0" smtClean="0"/>
              <a:t>for students that will start them on an “</a:t>
            </a:r>
            <a:r>
              <a:rPr lang="en-US" sz="2800" b="1" i="1" dirty="0" smtClean="0"/>
              <a:t>upward spiral</a:t>
            </a:r>
            <a:r>
              <a:rPr lang="en-US" sz="2800" dirty="0" smtClean="0"/>
              <a:t>?”</a:t>
            </a:r>
          </a:p>
        </p:txBody>
      </p:sp>
      <p:sp>
        <p:nvSpPr>
          <p:cNvPr id="291843" name="Rectangle 3"/>
          <p:cNvSpPr>
            <a:spLocks noGrp="1"/>
          </p:cNvSpPr>
          <p:nvPr>
            <p:ph type="body" idx="4294967295"/>
          </p:nvPr>
        </p:nvSpPr>
        <p:spPr>
          <a:xfrm>
            <a:off x="0" y="4343399"/>
            <a:ext cx="9144000" cy="2133601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dirty="0" smtClean="0"/>
          </a:p>
          <a:p>
            <a:pPr algn="ctr" eaLnBrk="1" hangingPunct="1">
              <a:buFont typeface="Arial" charset="0"/>
              <a:buNone/>
            </a:pPr>
            <a:r>
              <a:rPr lang="en-US" sz="2400" dirty="0" smtClean="0"/>
              <a:t>Assessment </a:t>
            </a:r>
            <a:r>
              <a:rPr lang="en-US" sz="2400" i="1" dirty="0" smtClean="0"/>
              <a:t>FOR</a:t>
            </a:r>
            <a:r>
              <a:rPr lang="en-US" sz="2400" dirty="0" smtClean="0"/>
              <a:t> Learning has </a:t>
            </a:r>
            <a:r>
              <a:rPr lang="en-US" sz="2400" b="1" i="1" dirty="0" smtClean="0"/>
              <a:t>3 major components</a:t>
            </a:r>
            <a:r>
              <a:rPr lang="en-US" sz="2400" b="1" dirty="0" smtClean="0"/>
              <a:t>:</a:t>
            </a:r>
          </a:p>
          <a:p>
            <a:pPr algn="ctr" eaLnBrk="1" hangingPunct="1"/>
            <a:r>
              <a:rPr lang="en-US" sz="2400" b="1" dirty="0" smtClean="0"/>
              <a:t>Accurate Information</a:t>
            </a:r>
          </a:p>
          <a:p>
            <a:pPr algn="ctr" eaLnBrk="1" hangingPunct="1"/>
            <a:r>
              <a:rPr lang="en-US" sz="2400" b="1" dirty="0" smtClean="0"/>
              <a:t>Descriptive Feedback </a:t>
            </a:r>
          </a:p>
          <a:p>
            <a:pPr algn="ctr" eaLnBrk="1" hangingPunct="1"/>
            <a:r>
              <a:rPr lang="en-US" sz="2400" b="1" dirty="0" smtClean="0"/>
              <a:t>Student Involvement</a:t>
            </a:r>
          </a:p>
        </p:txBody>
      </p:sp>
      <p:pic>
        <p:nvPicPr>
          <p:cNvPr id="28676" name="Picture 11" descr="MPj043954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828800"/>
            <a:ext cx="38100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Effective Descriptive Feedback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752600"/>
            <a:ext cx="5791200" cy="4754563"/>
          </a:xfrm>
        </p:spPr>
        <p:txBody>
          <a:bodyPr/>
          <a:lstStyle/>
          <a:p>
            <a:pPr eaLnBrk="1" hangingPunct="1"/>
            <a:r>
              <a:rPr lang="en-US" sz="3200" dirty="0" smtClean="0"/>
              <a:t>Should be </a:t>
            </a:r>
            <a:r>
              <a:rPr lang="en-US" sz="3200" b="1" dirty="0" smtClean="0"/>
              <a:t>specific</a:t>
            </a:r>
            <a:r>
              <a:rPr lang="en-US" sz="3200" dirty="0" smtClean="0"/>
              <a:t> to how to improve performance</a:t>
            </a:r>
          </a:p>
          <a:p>
            <a:pPr eaLnBrk="1" hangingPunct="1"/>
            <a:r>
              <a:rPr lang="en-US" sz="3200" dirty="0" smtClean="0"/>
              <a:t>Should be </a:t>
            </a:r>
            <a:r>
              <a:rPr lang="en-US" sz="3200" b="1" dirty="0" smtClean="0"/>
              <a:t>timely</a:t>
            </a:r>
          </a:p>
          <a:p>
            <a:pPr eaLnBrk="1" hangingPunct="1"/>
            <a:r>
              <a:rPr lang="en-US" sz="3200" dirty="0" smtClean="0"/>
              <a:t>Should be </a:t>
            </a:r>
            <a:r>
              <a:rPr lang="en-US" sz="3200" b="1" dirty="0" smtClean="0"/>
              <a:t>relevant</a:t>
            </a:r>
            <a:r>
              <a:rPr lang="en-US" sz="3200" dirty="0" smtClean="0"/>
              <a:t> to the student and their </a:t>
            </a:r>
            <a:r>
              <a:rPr lang="en-US" sz="3200" b="1" dirty="0" smtClean="0"/>
              <a:t>goals</a:t>
            </a:r>
          </a:p>
          <a:p>
            <a:pPr eaLnBrk="1" hangingPunct="1"/>
            <a:r>
              <a:rPr lang="en-US" sz="3200" dirty="0" smtClean="0"/>
              <a:t>Should be </a:t>
            </a:r>
            <a:r>
              <a:rPr lang="en-US" sz="3200" b="1" dirty="0" smtClean="0"/>
              <a:t>clear and concise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30724" name="Picture 7" descr="MPj043948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343400"/>
            <a:ext cx="2730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620962"/>
          </a:xfrm>
        </p:spPr>
        <p:txBody>
          <a:bodyPr>
            <a:normAutofit/>
          </a:bodyPr>
          <a:lstStyle/>
          <a:p>
            <a:r>
              <a:rPr lang="en-US" b="1" dirty="0" smtClean="0"/>
              <a:t>Feedback CONTENT can be EFFECTIVE or INEFFECTIVE: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Ineffective Descriptive Feedback</a:t>
            </a:r>
          </a:p>
        </p:txBody>
      </p:sp>
      <p:sp>
        <p:nvSpPr>
          <p:cNvPr id="32771" name="Rectangle 5"/>
          <p:cNvSpPr>
            <a:spLocks noGrp="1"/>
          </p:cNvSpPr>
          <p:nvPr>
            <p:ph type="body" idx="4294967295"/>
          </p:nvPr>
        </p:nvSpPr>
        <p:spPr>
          <a:xfrm>
            <a:off x="685800" y="3200400"/>
            <a:ext cx="8001000" cy="3048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Irrelevant</a:t>
            </a:r>
          </a:p>
          <a:p>
            <a:pPr eaLnBrk="1" hangingPunct="1"/>
            <a:r>
              <a:rPr lang="en-US" dirty="0" smtClean="0"/>
              <a:t>General</a:t>
            </a:r>
          </a:p>
          <a:p>
            <a:pPr eaLnBrk="1" hangingPunct="1"/>
            <a:r>
              <a:rPr lang="en-US" b="1" dirty="0" smtClean="0"/>
              <a:t>Delayed</a:t>
            </a:r>
          </a:p>
          <a:p>
            <a:pPr eaLnBrk="1" hangingPunct="1"/>
            <a:r>
              <a:rPr lang="en-US" dirty="0" smtClean="0"/>
              <a:t>Overwhelming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32772" name="Picture 7" descr="MPj040004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810000"/>
            <a:ext cx="42957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219200"/>
            <a:ext cx="8001000" cy="1112838"/>
          </a:xfrm>
        </p:spPr>
        <p:txBody>
          <a:bodyPr rtlCol="0"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dirty="0" smtClean="0"/>
              <a:t>Effective vs. Ineffective? </a:t>
            </a:r>
            <a:br>
              <a:rPr lang="en-US" sz="4400" dirty="0" smtClean="0"/>
            </a:br>
            <a:r>
              <a:rPr lang="en-US" sz="4400" dirty="0" smtClean="0"/>
              <a:t>you be the judge</a:t>
            </a:r>
          </a:p>
        </p:txBody>
      </p:sp>
      <p:pic>
        <p:nvPicPr>
          <p:cNvPr id="34819" name="Picture 3" descr="MPj0408893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2590800"/>
            <a:ext cx="2557463" cy="3276600"/>
          </a:xfrm>
        </p:spPr>
      </p:pic>
      <p:pic>
        <p:nvPicPr>
          <p:cNvPr id="4" name="Picture 2" descr="C:\Documents and Settings\vanessa.delapena\Local Settings\Temporary Internet Files\Content.IE5\F4R4169C\MCj0441451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4196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14"/>
          <p:cNvSpPr>
            <a:spLocks noChangeArrowheads="1"/>
          </p:cNvSpPr>
          <p:nvPr/>
        </p:nvSpPr>
        <p:spPr bwMode="auto">
          <a:xfrm>
            <a:off x="304800" y="1143000"/>
            <a:ext cx="8534400" cy="2438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0003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304800"/>
            <a:ext cx="8001000" cy="990600"/>
          </a:xfrm>
          <a:noFill/>
        </p:spPr>
        <p:txBody>
          <a:bodyPr wrap="square" lIns="91440" tIns="45720" rIns="91440" bIns="45720" numCol="1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Descriptive Feedback Sample 1: </a:t>
            </a:r>
          </a:p>
        </p:txBody>
      </p:sp>
      <p:sp>
        <p:nvSpPr>
          <p:cNvPr id="300036" name="Rectangle 3"/>
          <p:cNvSpPr>
            <a:spLocks noGrp="1"/>
          </p:cNvSpPr>
          <p:nvPr>
            <p:ph type="body" idx="4294967295"/>
          </p:nvPr>
        </p:nvSpPr>
        <p:spPr>
          <a:xfrm>
            <a:off x="0" y="1219200"/>
            <a:ext cx="9144000" cy="2514600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en-US" i="1" dirty="0"/>
              <a:t>	“</a:t>
            </a:r>
            <a:r>
              <a:rPr lang="en-US" dirty="0"/>
              <a:t>I love the chart that starts with trees and ends up at the recycling plant (instead of back at more trees). </a:t>
            </a:r>
          </a:p>
          <a:p>
            <a:pPr>
              <a:buFont typeface="Arial" charset="0"/>
              <a:buNone/>
            </a:pPr>
            <a:r>
              <a:rPr lang="en-US" dirty="0"/>
              <a:t>	It follows the relevant section of your report and illustrates the complete cycle so clearly! How did you come up with that idea? “</a:t>
            </a:r>
          </a:p>
        </p:txBody>
      </p:sp>
      <p:sp>
        <p:nvSpPr>
          <p:cNvPr id="300037" name="Rectangle 4"/>
          <p:cNvSpPr>
            <a:spLocks noChangeArrowheads="1"/>
          </p:cNvSpPr>
          <p:nvPr/>
        </p:nvSpPr>
        <p:spPr bwMode="auto">
          <a:xfrm>
            <a:off x="2514600" y="3581400"/>
            <a:ext cx="4572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>
                <a:latin typeface="Georgia" pitchFamily="18" charset="0"/>
              </a:rPr>
              <a:t>Focus</a:t>
            </a:r>
          </a:p>
          <a:p>
            <a:pPr algn="l"/>
            <a:r>
              <a:rPr lang="en-US" sz="2800">
                <a:latin typeface="Georgia" pitchFamily="18" charset="0"/>
              </a:rPr>
              <a:t>Comparison</a:t>
            </a:r>
          </a:p>
          <a:p>
            <a:pPr algn="l"/>
            <a:r>
              <a:rPr lang="en-US" sz="2800">
                <a:latin typeface="Georgia" pitchFamily="18" charset="0"/>
              </a:rPr>
              <a:t>Function</a:t>
            </a:r>
          </a:p>
          <a:p>
            <a:pPr algn="l"/>
            <a:r>
              <a:rPr lang="en-US" sz="2800">
                <a:latin typeface="Georgia" pitchFamily="18" charset="0"/>
              </a:rPr>
              <a:t>Valence (positive)</a:t>
            </a:r>
          </a:p>
          <a:p>
            <a:pPr algn="l"/>
            <a:r>
              <a:rPr lang="en-US" sz="2800">
                <a:latin typeface="Georgia" pitchFamily="18" charset="0"/>
              </a:rPr>
              <a:t>Clarity</a:t>
            </a:r>
          </a:p>
          <a:p>
            <a:pPr algn="l"/>
            <a:r>
              <a:rPr lang="en-US" sz="2800">
                <a:latin typeface="Georgia" pitchFamily="18" charset="0"/>
              </a:rPr>
              <a:t>Specificity</a:t>
            </a:r>
          </a:p>
          <a:p>
            <a:pPr algn="l"/>
            <a:r>
              <a:rPr lang="en-US" sz="2800">
                <a:latin typeface="Georgia" pitchFamily="18" charset="0"/>
              </a:rPr>
              <a:t>Tone</a:t>
            </a:r>
          </a:p>
        </p:txBody>
      </p:sp>
      <p:pic>
        <p:nvPicPr>
          <p:cNvPr id="90117" name="Picture 5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581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800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7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419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0" name="Picture 8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62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1" name="Picture 9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52578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2" name="Picture 10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715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3" name="Picture 11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6096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4" name="Rectangle 12"/>
          <p:cNvSpPr>
            <a:spLocks noChangeArrowheads="1"/>
          </p:cNvSpPr>
          <p:nvPr/>
        </p:nvSpPr>
        <p:spPr bwMode="auto">
          <a:xfrm rot="-1108612">
            <a:off x="1447800" y="1905000"/>
            <a:ext cx="6629400" cy="27432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>
                <a:latin typeface="Georgia" pitchFamily="18" charset="0"/>
              </a:rPr>
              <a:t>Effective Descriptive Feedback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1"/>
          <p:cNvSpPr>
            <a:spLocks noChangeArrowheads="1"/>
          </p:cNvSpPr>
          <p:nvPr/>
        </p:nvSpPr>
        <p:spPr bwMode="auto">
          <a:xfrm>
            <a:off x="304800" y="1524000"/>
            <a:ext cx="8153400" cy="1295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0105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52400"/>
            <a:ext cx="8001000" cy="1112838"/>
          </a:xfrm>
          <a:noFill/>
        </p:spPr>
        <p:txBody>
          <a:bodyPr wrap="square" lIns="91440" tIns="45720" rIns="91440" bIns="45720" numCol="1" compatLnSpc="1">
            <a:prstTxWarp prst="textNoShape">
              <a:avLst/>
            </a:prstTxWarp>
            <a:normAutofit/>
          </a:bodyPr>
          <a:lstStyle/>
          <a:p>
            <a:r>
              <a:rPr lang="en-US"/>
              <a:t>Descriptive Feedback Sample 2: </a:t>
            </a:r>
          </a:p>
        </p:txBody>
      </p:sp>
      <p:sp>
        <p:nvSpPr>
          <p:cNvPr id="301060" name="Rectangle 3"/>
          <p:cNvSpPr>
            <a:spLocks noGrp="1"/>
          </p:cNvSpPr>
          <p:nvPr>
            <p:ph type="body" idx="4294967295"/>
          </p:nvPr>
        </p:nvSpPr>
        <p:spPr>
          <a:xfrm>
            <a:off x="0" y="1676400"/>
            <a:ext cx="9144000" cy="9906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en-US"/>
              <a:t>	“Your report was the shortest one in the class. You didn’t put enough in it. “</a:t>
            </a:r>
          </a:p>
        </p:txBody>
      </p:sp>
      <p:sp>
        <p:nvSpPr>
          <p:cNvPr id="301061" name="Rectangle 4"/>
          <p:cNvSpPr>
            <a:spLocks noChangeArrowheads="1"/>
          </p:cNvSpPr>
          <p:nvPr/>
        </p:nvSpPr>
        <p:spPr bwMode="auto">
          <a:xfrm>
            <a:off x="2514600" y="3581400"/>
            <a:ext cx="4572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>
                <a:latin typeface="Georgia" pitchFamily="18" charset="0"/>
              </a:rPr>
              <a:t>Focus</a:t>
            </a:r>
          </a:p>
          <a:p>
            <a:pPr algn="l"/>
            <a:r>
              <a:rPr lang="en-US" sz="2800">
                <a:latin typeface="Georgia" pitchFamily="18" charset="0"/>
              </a:rPr>
              <a:t>Comparison</a:t>
            </a:r>
          </a:p>
          <a:p>
            <a:pPr algn="l"/>
            <a:r>
              <a:rPr lang="en-US" sz="2800">
                <a:latin typeface="Georgia" pitchFamily="18" charset="0"/>
              </a:rPr>
              <a:t>Function</a:t>
            </a:r>
          </a:p>
          <a:p>
            <a:pPr algn="l"/>
            <a:r>
              <a:rPr lang="en-US" sz="2800">
                <a:latin typeface="Georgia" pitchFamily="18" charset="0"/>
              </a:rPr>
              <a:t>Valence (positive)</a:t>
            </a:r>
          </a:p>
          <a:p>
            <a:pPr algn="l"/>
            <a:r>
              <a:rPr lang="en-US" sz="2800">
                <a:latin typeface="Georgia" pitchFamily="18" charset="0"/>
              </a:rPr>
              <a:t>Clarity</a:t>
            </a:r>
          </a:p>
          <a:p>
            <a:pPr algn="l"/>
            <a:r>
              <a:rPr lang="en-US" sz="2800">
                <a:latin typeface="Georgia" pitchFamily="18" charset="0"/>
              </a:rPr>
              <a:t>Specificity</a:t>
            </a:r>
          </a:p>
          <a:p>
            <a:pPr algn="l"/>
            <a:r>
              <a:rPr lang="en-US" sz="2800">
                <a:latin typeface="Georgia" pitchFamily="18" charset="0"/>
              </a:rPr>
              <a:t>Tone</a:t>
            </a:r>
          </a:p>
        </p:txBody>
      </p:sp>
      <p:pic>
        <p:nvPicPr>
          <p:cNvPr id="91141" name="Picture 5" descr="MCj04413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581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1" name="Picture 15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386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2" name="Picture 16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4958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3" name="Picture 17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3340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4" name="Picture 18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9530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5" name="Picture 19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7912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6" name="Picture 20" descr="MCj04325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617220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8" name="Rectangle 12"/>
          <p:cNvSpPr>
            <a:spLocks noChangeArrowheads="1"/>
          </p:cNvSpPr>
          <p:nvPr/>
        </p:nvSpPr>
        <p:spPr bwMode="auto">
          <a:xfrm rot="-1108612">
            <a:off x="1066800" y="1600200"/>
            <a:ext cx="6629400" cy="2743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>
                <a:latin typeface="Georgia" pitchFamily="18" charset="0"/>
              </a:rPr>
              <a:t>Ineffective Descriptive Feedback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/>
          </p:cNvSpPr>
          <p:nvPr>
            <p:ph type="title" idx="4294967295"/>
          </p:nvPr>
        </p:nvSpPr>
        <p:spPr>
          <a:xfrm>
            <a:off x="152400" y="762000"/>
            <a:ext cx="8686800" cy="1676400"/>
          </a:xfrm>
        </p:spPr>
        <p:txBody>
          <a:bodyPr rtlCol="0"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Effective Descriptive Feedback addresses both cognitive and </a:t>
            </a:r>
            <a:r>
              <a:rPr lang="en-US" sz="3600" b="1" i="1" dirty="0" smtClean="0">
                <a:solidFill>
                  <a:srgbClr val="FF0000"/>
                </a:solidFill>
              </a:rPr>
              <a:t>motivational</a:t>
            </a:r>
            <a:r>
              <a:rPr lang="en-US" sz="3600" dirty="0" smtClean="0"/>
              <a:t> factors.</a:t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3810000" y="2057400"/>
            <a:ext cx="5105400" cy="4038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Cognitive factors: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	Corrective feedback gives specific information students can use. It focuses on their strengths and ways to improve.  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b="1" i="1" dirty="0" smtClean="0"/>
              <a:t>Motivational factors</a:t>
            </a:r>
            <a:r>
              <a:rPr lang="en-US" b="1" dirty="0" smtClean="0"/>
              <a:t>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	Once the students feel they understand what to do and why, a sense of control is developed.</a:t>
            </a:r>
          </a:p>
        </p:txBody>
      </p:sp>
      <p:pic>
        <p:nvPicPr>
          <p:cNvPr id="38916" name="Picture 5" descr="MPj043855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88" y="2362200"/>
            <a:ext cx="3351212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464</Words>
  <Application>Microsoft Office PowerPoint</Application>
  <PresentationFormat>On-screen Show (4:3)</PresentationFormat>
  <Paragraphs>106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Georgia</vt:lpstr>
      <vt:lpstr>Office Theme</vt:lpstr>
      <vt:lpstr> What is your definition of   descriptive feedback? </vt:lpstr>
      <vt:lpstr> What is descriptive feedback? </vt:lpstr>
      <vt:lpstr>          How can we provide assessment experiences for students that will start them on an “upward spiral?”</vt:lpstr>
      <vt:lpstr>Effective Descriptive Feedback</vt:lpstr>
      <vt:lpstr>Feedback CONTENT can be EFFECTIVE or INEFFECTIVE: Ineffective Descriptive Feedback</vt:lpstr>
      <vt:lpstr>Effective vs. Ineffective?  you be the judge</vt:lpstr>
      <vt:lpstr>Descriptive Feedback Sample 1: </vt:lpstr>
      <vt:lpstr>Descriptive Feedback Sample 2: </vt:lpstr>
      <vt:lpstr>Effective Descriptive Feedback addresses both cognitive and motivational factors. </vt:lpstr>
      <vt:lpstr> Which group of students has been   motivated for success?</vt:lpstr>
      <vt:lpstr>PowerPoint Presentation</vt:lpstr>
      <vt:lpstr>Descriptive Feedback Strategies</vt:lpstr>
      <vt:lpstr>Descriptive Feedback  Strategy #1</vt:lpstr>
      <vt:lpstr>Descriptive Feedback  Strategy #2</vt:lpstr>
      <vt:lpstr> Descriptive Feedback  Strategy #3</vt:lpstr>
      <vt:lpstr>   Students can use tools to help determine and track their own data and feedback.</vt:lpstr>
      <vt:lpstr>Descriptive Feedback Strategy #4</vt:lpstr>
      <vt:lpstr>How will you know if your feedback was effective?</vt:lpstr>
      <vt:lpstr>Descriptive Feedback Starter Stems</vt:lpstr>
      <vt:lpstr>PowerPoint Presentation</vt:lpstr>
      <vt:lpstr>PowerPoint Presentation</vt:lpstr>
      <vt:lpstr>PowerPoint Presentation</vt:lpstr>
    </vt:vector>
  </TitlesOfParts>
  <Company>M-DCPS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your definition of   descriptive feedback?</dc:title>
  <dc:creator>170968</dc:creator>
  <cp:lastModifiedBy>Ginger McKinney</cp:lastModifiedBy>
  <cp:revision>12</cp:revision>
  <dcterms:created xsi:type="dcterms:W3CDTF">2012-06-08T14:35:24Z</dcterms:created>
  <dcterms:modified xsi:type="dcterms:W3CDTF">2015-06-10T12:02:59Z</dcterms:modified>
</cp:coreProperties>
</file>